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or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Lora-bold.fntdata"/><Relationship Id="rId10" Type="http://schemas.openxmlformats.org/officeDocument/2006/relationships/slide" Target="slides/slide5.xml"/><Relationship Id="rId21" Type="http://schemas.openxmlformats.org/officeDocument/2006/relationships/font" Target="fonts/Lora-regular.fntdata"/><Relationship Id="rId13" Type="http://schemas.openxmlformats.org/officeDocument/2006/relationships/slide" Target="slides/slide8.xml"/><Relationship Id="rId24" Type="http://schemas.openxmlformats.org/officeDocument/2006/relationships/font" Target="fonts/Lora-boldItalic.fntdata"/><Relationship Id="rId12" Type="http://schemas.openxmlformats.org/officeDocument/2006/relationships/slide" Target="slides/slide7.xml"/><Relationship Id="rId23" Type="http://schemas.openxmlformats.org/officeDocument/2006/relationships/font" Target="fonts/Lor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de541f8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de541f8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de541f8b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de541f8b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de541f8b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de541f8b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de541f8b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de541f8b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de541f8b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de541f8b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de541f8b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de541f8b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de541f8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de541f8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de541f8b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de541f8b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de541f8b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de541f8b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de541f8b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de541f8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de541f8b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de541f8b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de541f8b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de541f8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de541f8b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de541f8b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de541f8b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de541f8b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EFA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10.xml"/><Relationship Id="rId8" Type="http://schemas.openxmlformats.org/officeDocument/2006/relationships/slide" Target="/ppt/slides/slide1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localhost:3000/frontend/html/TEA4/index.html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13" y="4205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ora"/>
                <a:ea typeface="Lora"/>
                <a:cs typeface="Lora"/>
                <a:sym typeface="Lora"/>
              </a:rPr>
              <a:t>Manual d’usuari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5" name="Google Shape;55;p13" title="logo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900" y="304800"/>
            <a:ext cx="3900250" cy="39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5. Procés de compra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187900" y="1901300"/>
            <a:ext cx="3658800" cy="18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A la nostre cistella hi trobarem: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95D46"/>
              </a:buClr>
              <a:buSzPts val="1100"/>
              <a:buFont typeface="Lora"/>
              <a:buAutoNum type="arabicPeriod"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Articles seleccionats/afegits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Font typeface="Lora"/>
              <a:buAutoNum type="arabicPeriod"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Modificar quantitats i/o esborrar.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Font typeface="Lora"/>
              <a:buAutoNum type="arabicPeriod"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Total desglosat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Font typeface="Lora"/>
              <a:buAutoNum type="arabicPeriod"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Opció codi promocional de descompte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Font typeface="Lora"/>
              <a:buAutoNum type="arabicPeriod"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Procedir al pagament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29845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100"/>
              <a:buFont typeface="Lora"/>
              <a:buAutoNum type="arabicPeriod"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Seguir afegint productes a la cistella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11290" l="12490" r="11533" t="11851"/>
          <a:stretch/>
        </p:blipFill>
        <p:spPr>
          <a:xfrm>
            <a:off x="3774925" y="1509025"/>
            <a:ext cx="5145575" cy="25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13" y="1849200"/>
            <a:ext cx="7292575" cy="29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5. Procés de compra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13" y="1017725"/>
            <a:ext cx="85206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Un cop verifiquem que està tot correcte, heu de procedir amb al pagament fent clic a “Procedir al pagament” (5 a la imatge anterior) i ens demana mitjançant el formulari “Checkout” que indiquem l’opció de pagament desitjada i omplir les dades de pagament: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5. Procés de compra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En base a la opció indicada com a mètode de pagament el formulari anirà demanant més o menys informació del client per procedir a pagar. Tots els camps son obligatoris i el sistema ens avisa si falta informació aturant el procés..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00" y="1952277"/>
            <a:ext cx="4994600" cy="18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5. Procés de compra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017725"/>
            <a:ext cx="85206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Un cop és tot correctament informat i hem fet clic a Pagar la comanda està pagada i s’està preparant per ser entregada! Podreu veure i fer seguiment de la comanda: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438" y="1564550"/>
            <a:ext cx="6319125" cy="31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6. Contacte i suport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678213"/>
            <a:ext cx="2854800" cy="25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Aquest manual està pensat i preparat per a resoldre tots els dubtes en quant a navegació del web. És possible que no tot hagi quedat resolt, què algunes funcionalitats no funcionin com s’espera o , fins i tot, que hi hagin coses a millorar! 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Valorem molt el feedback i contacte dels nostres clients i per això hem afegit al menú de navegació l’opció per contactar amb nosaltres.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11379" r="10575" t="0"/>
          <a:stretch/>
        </p:blipFill>
        <p:spPr>
          <a:xfrm>
            <a:off x="3590675" y="1294212"/>
            <a:ext cx="5241625" cy="33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INDEX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973600" y="1190550"/>
            <a:ext cx="3196800" cy="27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Lora"/>
              <a:buAutoNum type="arabicPeriod"/>
            </a:pPr>
            <a:r>
              <a:rPr lang="es" sz="2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action="ppaction://hlinksldjump" r:id="rId3"/>
              </a:rPr>
              <a:t>Accés al web</a:t>
            </a:r>
            <a:endParaRPr sz="2000">
              <a:solidFill>
                <a:srgbClr val="FF5E0E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Lora"/>
              <a:buAutoNum type="arabicPeriod"/>
            </a:pPr>
            <a:r>
              <a:rPr lang="es" sz="2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action="ppaction://hlinksldjump" r:id="rId4"/>
              </a:rPr>
              <a:t>Navegació pel menú</a:t>
            </a:r>
            <a:endParaRPr sz="2000">
              <a:solidFill>
                <a:srgbClr val="FF5E0E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Lora"/>
              <a:buAutoNum type="arabicPeriod"/>
            </a:pPr>
            <a:r>
              <a:rPr lang="es" sz="2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action="ppaction://hlinksldjump" r:id="rId5"/>
              </a:rPr>
              <a:t>Categories</a:t>
            </a:r>
            <a:endParaRPr sz="2000">
              <a:solidFill>
                <a:srgbClr val="FF5E0E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Lora"/>
              <a:buAutoNum type="arabicPeriod"/>
            </a:pPr>
            <a:r>
              <a:rPr lang="es" sz="2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action="ppaction://hlinksldjump" r:id="rId6"/>
              </a:rPr>
              <a:t>Cercador</a:t>
            </a:r>
            <a:endParaRPr sz="2000">
              <a:solidFill>
                <a:srgbClr val="FF5E0E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Lora"/>
              <a:buAutoNum type="arabicPeriod"/>
            </a:pPr>
            <a:r>
              <a:rPr lang="es" sz="2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action="ppaction://hlinksldjump" r:id="rId7"/>
              </a:rPr>
              <a:t>Procés de compra</a:t>
            </a:r>
            <a:endParaRPr sz="2000">
              <a:solidFill>
                <a:srgbClr val="FF5E0E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E69138"/>
              </a:buClr>
              <a:buSzPts val="2000"/>
              <a:buFont typeface="Lora"/>
              <a:buAutoNum type="arabicPeriod"/>
            </a:pPr>
            <a:r>
              <a:rPr lang="es" sz="20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action="ppaction://hlinksldjump" r:id="rId8"/>
              </a:rPr>
              <a:t>Contacte i suport</a:t>
            </a:r>
            <a:endParaRPr sz="2700">
              <a:solidFill>
                <a:srgbClr val="FF5E0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ctr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ct val="100000"/>
              <a:buFont typeface="Lora"/>
              <a:buAutoNum type="arabicPeriod"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Accés al web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837400" y="1152475"/>
            <a:ext cx="43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BiciFood és una plataforma en línia que ofereix gràcies als nostres repartiments exclusivament en bicicleta (Bici) plats preparats amb productes ecològics i de proximitat (Food) per reduir la petjada de carboni.</a:t>
            </a:r>
            <a:endParaRPr sz="40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Per accedir al web de BiciFood, obre el navegador i escriu l’adreça web al camp d’URL que s’ha especificat prèviament durant l’execució (veure Manual Tècnic):</a:t>
            </a:r>
            <a:endParaRPr sz="40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05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http://localhost:3000/frontend/html/TEA4/index.html</a:t>
            </a:r>
            <a:endParaRPr sz="305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750" y="1152475"/>
            <a:ext cx="2830875" cy="36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32133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2. Barra de navegació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0150" y="1412028"/>
            <a:ext cx="770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Aquesta barra de navegació la trobareu a tot BiciFood</a:t>
            </a:r>
            <a:endParaRPr sz="1537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6229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537"/>
              <a:buFont typeface="Lora"/>
              <a:buAutoNum type="arabicPeriod"/>
            </a:pP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Menú: 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mostra les categories.</a:t>
            </a:r>
            <a:endParaRPr sz="1537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622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537"/>
              <a:buFont typeface="Lora"/>
              <a:buAutoNum type="arabicPeriod"/>
            </a:pP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BiciFood: 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torna a la pàgina principal.</a:t>
            </a:r>
            <a:endParaRPr sz="1537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622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537"/>
              <a:buFont typeface="Lora"/>
              <a:buAutoNum type="arabicPeriod"/>
            </a:pP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Pàgines d’interès:</a:t>
            </a:r>
            <a:endParaRPr sz="1537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52"/>
              <a:buNone/>
            </a:pP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Categories: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 veure tots els productes disponibles</a:t>
            </a:r>
            <a:b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Nosaltres: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 coneix BiciFood i els seus integrants</a:t>
            </a:r>
            <a:b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Contacte: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 troba’ns i fes-ne una suggerència o recomanació!</a:t>
            </a:r>
            <a:endParaRPr sz="1537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6229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537"/>
              <a:buFont typeface="Lora"/>
              <a:buAutoNum type="arabicPeriod"/>
            </a:pP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Traductor: 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triar l’idioma del web.</a:t>
            </a:r>
            <a:endParaRPr sz="1537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622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537"/>
              <a:buFont typeface="Lora"/>
              <a:buAutoNum type="arabicPeriod"/>
            </a:pP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Cercador: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 cercador de productes</a:t>
            </a:r>
            <a:endParaRPr sz="1537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622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537"/>
              <a:buFont typeface="Lora"/>
              <a:buAutoNum type="arabicPeriod"/>
            </a:pP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Cistella: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 gestionar la 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vostra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 comanda</a:t>
            </a:r>
            <a:endParaRPr sz="1537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6229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537"/>
              <a:buFont typeface="Lora"/>
              <a:buAutoNum type="arabicPeriod"/>
            </a:pPr>
            <a:r>
              <a:rPr b="1"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Usuari:</a:t>
            </a:r>
            <a:r>
              <a:rPr lang="es" sz="153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 iniciar i/o gestionar les preferències (en futures versions).</a:t>
            </a:r>
            <a:endParaRPr sz="752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25" y="920178"/>
            <a:ext cx="8482353" cy="3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3. Categories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-12" y="4312150"/>
            <a:ext cx="91440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En aquest web podem trobar una barra d’elements que ens filtra el tipus de producte que volem veure i així fàcilment “Afegir a la cistella”. </a:t>
            </a:r>
            <a:endParaRPr sz="10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23948" l="0" r="0" t="0"/>
          <a:stretch/>
        </p:blipFill>
        <p:spPr>
          <a:xfrm>
            <a:off x="535462" y="1061475"/>
            <a:ext cx="8073075" cy="30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4. Cercador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En qualsevol lloc de l’ecosistema BiciFood podem utilitzar el cercador per trobar aquells productes en concret que ens han cridat l’atenció, veure més detall i decidir també llavors si volem o no afegir-ho a la cistella.</a:t>
            </a: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Al menú de navegació hem de fer clic a la barra de cerca i començar a escriure, per exemple, “amanida” i fer intro o click a </a:t>
            </a:r>
            <a:b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l’icona </a:t>
            </a:r>
            <a:b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</a:b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</a:br>
            <a:endParaRPr sz="1100">
              <a:solidFill>
                <a:srgbClr val="695D4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25" y="1987175"/>
            <a:ext cx="31432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90193" l="30639" r="4815" t="0"/>
          <a:stretch/>
        </p:blipFill>
        <p:spPr>
          <a:xfrm>
            <a:off x="824818" y="2574328"/>
            <a:ext cx="749437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4. Cercador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De seguida veure’m resultats d'interès i podrem optar per diferents opcions d’amanides! </a:t>
            </a:r>
            <a:b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A més podrem conèixer la fitxa del producte fent clic a “Veure detalls” :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2400" t="0"/>
          <a:stretch/>
        </p:blipFill>
        <p:spPr>
          <a:xfrm>
            <a:off x="1585913" y="1770700"/>
            <a:ext cx="597217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5. Procés de compra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66825"/>
            <a:ext cx="85206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SzPts val="1018"/>
              <a:buNone/>
            </a:pPr>
            <a:r>
              <a:rPr lang="es" sz="1117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Primer hem d’afegir els productes a la cistella. A tot BiciFood hi apareix per cada producte el botó verd “Afegir a la cistella”</a:t>
            </a:r>
            <a:endParaRPr sz="1765"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47536" l="18267" r="35142" t="0"/>
          <a:stretch/>
        </p:blipFill>
        <p:spPr>
          <a:xfrm>
            <a:off x="218950" y="2361825"/>
            <a:ext cx="2978475" cy="16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b="28844" l="17305" r="27406" t="7928"/>
          <a:stretch/>
        </p:blipFill>
        <p:spPr>
          <a:xfrm>
            <a:off x="3290459" y="2361825"/>
            <a:ext cx="2918516" cy="16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5">
            <a:alphaModFix/>
          </a:blip>
          <a:srcRect b="44463" l="18908" r="45032" t="7602"/>
          <a:stretch/>
        </p:blipFill>
        <p:spPr>
          <a:xfrm>
            <a:off x="6302012" y="2361825"/>
            <a:ext cx="2519263" cy="16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167000" y="2066325"/>
            <a:ext cx="29784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Als Productes Destacats del web principal:	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3290450" y="2066325"/>
            <a:ext cx="11040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A Categories:	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6302000" y="2066325"/>
            <a:ext cx="20409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Al detall de cada producte: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69138"/>
                </a:solidFill>
                <a:latin typeface="Lora"/>
                <a:ea typeface="Lora"/>
                <a:cs typeface="Lora"/>
                <a:sym typeface="Lora"/>
              </a:rPr>
              <a:t>5. Procés de compra</a:t>
            </a:r>
            <a:endParaRPr>
              <a:solidFill>
                <a:srgbClr val="E69138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01772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695D46"/>
                </a:solidFill>
                <a:latin typeface="Lora"/>
                <a:ea typeface="Lora"/>
                <a:cs typeface="Lora"/>
                <a:sym typeface="Lora"/>
              </a:rPr>
              <a:t>En fer click al botó “Afegir a la cistella” del producte desitjat (1) ens apareixerà un missatge confirmant que s’ha afegit (2) i podreu veure la quantitat d'ítems que actualment teniu a la cistella (3):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5447" r="6408" t="0"/>
          <a:stretch/>
        </p:blipFill>
        <p:spPr>
          <a:xfrm>
            <a:off x="1600900" y="1560250"/>
            <a:ext cx="5942200" cy="33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